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56" r:id="rId8"/>
    <p:sldId id="274" r:id="rId9"/>
    <p:sldId id="282" r:id="rId10"/>
    <p:sldId id="281" r:id="rId11"/>
    <p:sldId id="275" r:id="rId12"/>
    <p:sldId id="277" r:id="rId13"/>
    <p:sldId id="276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4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04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22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0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0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09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0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0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04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3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C4E8-98C2-41EC-8ED9-12D84F6C9037}" type="datetimeFigureOut">
              <a:rPr lang="pt-BR" smtClean="0"/>
              <a:t>16/07/20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6D4B-5AFD-436C-9AA8-08045B17BD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6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11A6F3A-B7B8-4EC8-8535-5E920820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4"/>
          <a:stretch/>
        </p:blipFill>
        <p:spPr>
          <a:xfrm>
            <a:off x="364201" y="3501613"/>
            <a:ext cx="2209542" cy="31815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9164A17-9CFB-4182-B56C-C37059754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336765-0A10-402E-8ABB-11DB3308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297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cebook Live: cinco motivos para investir na ferramenta">
            <a:extLst>
              <a:ext uri="{FF2B5EF4-FFF2-40B4-BE49-F238E27FC236}">
                <a16:creationId xmlns:a16="http://schemas.microsoft.com/office/drawing/2014/main" id="{581D6054-1ED3-4377-B47E-EBEF700E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77"/>
            <a:ext cx="2655248" cy="10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95F8C19-D87B-4896-A010-C75842AB8C9E}"/>
              </a:ext>
            </a:extLst>
          </p:cNvPr>
          <p:cNvSpPr txBox="1"/>
          <p:nvPr/>
        </p:nvSpPr>
        <p:spPr>
          <a:xfrm>
            <a:off x="2690680" y="5092363"/>
            <a:ext cx="133709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Arial Black" panose="020B0A04020102020204" pitchFamily="34" charset="0"/>
              </a:rPr>
              <a:t>Marcelo Ribeiro</a:t>
            </a:r>
          </a:p>
          <a:p>
            <a:pPr algn="ctr"/>
            <a:r>
              <a:rPr lang="pt-BR" sz="1050" dirty="0">
                <a:latin typeface="Arial Black" panose="020B0A04020102020204" pitchFamily="34" charset="0"/>
              </a:rPr>
              <a:t>Presidente CONED-SP</a:t>
            </a:r>
          </a:p>
          <a:p>
            <a:pPr algn="ctr"/>
            <a:r>
              <a:rPr lang="pt-BR" sz="1050" dirty="0">
                <a:latin typeface="Arial Black" panose="020B0A04020102020204" pitchFamily="34" charset="0"/>
              </a:rPr>
              <a:t>CRATOD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7B09A8-F80C-4CCC-875D-1B0F82935D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5293" r="31530" b="18181"/>
          <a:stretch/>
        </p:blipFill>
        <p:spPr>
          <a:xfrm>
            <a:off x="5342203" y="3487612"/>
            <a:ext cx="1255415" cy="16146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4" descr="2ª Escola de Inverno de Ciências Forenses">
            <a:extLst>
              <a:ext uri="{FF2B5EF4-FFF2-40B4-BE49-F238E27FC236}">
                <a16:creationId xmlns:a16="http://schemas.microsoft.com/office/drawing/2014/main" id="{E4FF8CC1-2D02-4DD8-9B82-BC3CF144D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8458" r="7232" b="7556"/>
          <a:stretch/>
        </p:blipFill>
        <p:spPr bwMode="auto">
          <a:xfrm>
            <a:off x="2696918" y="3487612"/>
            <a:ext cx="1255415" cy="16146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F7935E7-B1E3-4592-8720-2CD01F6E8AC1}"/>
              </a:ext>
            </a:extLst>
          </p:cNvPr>
          <p:cNvSpPr txBox="1"/>
          <p:nvPr/>
        </p:nvSpPr>
        <p:spPr>
          <a:xfrm>
            <a:off x="103225" y="1158422"/>
            <a:ext cx="69906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33CC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Edital SENAPRED 17/2019 - financiamento de Comunidades Terapêuticas</a:t>
            </a:r>
          </a:p>
          <a:p>
            <a:pPr algn="ctr"/>
            <a:r>
              <a:rPr lang="pt-BR" sz="2800" b="1" dirty="0">
                <a:solidFill>
                  <a:srgbClr val="0033CC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para</a:t>
            </a:r>
          </a:p>
          <a:p>
            <a:pPr algn="ctr"/>
            <a:r>
              <a:rPr lang="pt-BR" sz="2800" b="1" dirty="0" err="1">
                <a:solidFill>
                  <a:srgbClr val="0033CC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COMADs</a:t>
            </a:r>
            <a:r>
              <a:rPr lang="pt-BR" sz="2800" b="1" dirty="0">
                <a:solidFill>
                  <a:srgbClr val="0033CC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e outros órgãos municipais competentes.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297CF3-7440-4049-A3F1-3E2F8D4ACB4E}"/>
              </a:ext>
            </a:extLst>
          </p:cNvPr>
          <p:cNvSpPr txBox="1"/>
          <p:nvPr/>
        </p:nvSpPr>
        <p:spPr>
          <a:xfrm>
            <a:off x="5283952" y="5130928"/>
            <a:ext cx="1418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Arial Black" panose="020B0A04020102020204" pitchFamily="34" charset="0"/>
              </a:rPr>
              <a:t>Pablo Kurlander</a:t>
            </a:r>
          </a:p>
          <a:p>
            <a:pPr algn="ctr"/>
            <a:r>
              <a:rPr lang="pt-BR" sz="1050" dirty="0">
                <a:latin typeface="Arial Black" panose="020B0A04020102020204" pitchFamily="34" charset="0"/>
              </a:rPr>
              <a:t>Vice-Presidente CONED-SP</a:t>
            </a:r>
          </a:p>
          <a:p>
            <a:pPr algn="ctr"/>
            <a:r>
              <a:rPr lang="pt-BR" sz="1050" dirty="0">
                <a:latin typeface="Arial Black" panose="020B0A04020102020204" pitchFamily="34" charset="0"/>
              </a:rPr>
              <a:t>FEBRACT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8F4D558-9205-4D47-88EF-12F359F0F0E1}"/>
              </a:ext>
            </a:extLst>
          </p:cNvPr>
          <p:cNvSpPr txBox="1"/>
          <p:nvPr/>
        </p:nvSpPr>
        <p:spPr>
          <a:xfrm>
            <a:off x="3952333" y="5136917"/>
            <a:ext cx="14185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Arial Black" panose="020B0A04020102020204" pitchFamily="34" charset="0"/>
              </a:rPr>
              <a:t>Rodrigo Flaire</a:t>
            </a:r>
          </a:p>
          <a:p>
            <a:pPr algn="ctr"/>
            <a:r>
              <a:rPr lang="pt-BR" sz="1050" dirty="0">
                <a:latin typeface="Arial Black" panose="020B0A04020102020204" pitchFamily="34" charset="0"/>
              </a:rPr>
              <a:t>Coordenador</a:t>
            </a:r>
          </a:p>
          <a:p>
            <a:pPr algn="ctr"/>
            <a:r>
              <a:rPr lang="pt-BR" sz="1050" dirty="0">
                <a:latin typeface="Arial Black" panose="020B0A04020102020204" pitchFamily="34" charset="0"/>
              </a:rPr>
              <a:t>COED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B07D217-7A1D-4B18-9E2A-117D8EC7BF1A}"/>
              </a:ext>
            </a:extLst>
          </p:cNvPr>
          <p:cNvSpPr txBox="1"/>
          <p:nvPr/>
        </p:nvSpPr>
        <p:spPr>
          <a:xfrm>
            <a:off x="6517989" y="5114991"/>
            <a:ext cx="15414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Arial Black" panose="020B0A04020102020204" pitchFamily="34" charset="0"/>
              </a:rPr>
              <a:t>Luciana </a:t>
            </a:r>
            <a:r>
              <a:rPr lang="pt-BR" sz="1050" dirty="0" err="1">
                <a:latin typeface="Arial Black" panose="020B0A04020102020204" pitchFamily="34" charset="0"/>
              </a:rPr>
              <a:t>Raguzza</a:t>
            </a:r>
            <a:r>
              <a:rPr lang="pt-BR" sz="1050" dirty="0">
                <a:latin typeface="Arial Black" panose="020B0A04020102020204" pitchFamily="34" charset="0"/>
              </a:rPr>
              <a:t> (CVS)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281CA8-87C3-453D-8456-91C9D6E0E796}"/>
              </a:ext>
            </a:extLst>
          </p:cNvPr>
          <p:cNvSpPr txBox="1"/>
          <p:nvPr/>
        </p:nvSpPr>
        <p:spPr>
          <a:xfrm>
            <a:off x="2944921" y="6115507"/>
            <a:ext cx="6067205" cy="58477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6ª feira 17/07/2020 – 9h</a:t>
            </a:r>
          </a:p>
        </p:txBody>
      </p:sp>
      <p:pic>
        <p:nvPicPr>
          <p:cNvPr id="6" name="Picture 2" descr="A imagem pode conter: Ronaldo Luiz Rissetto, Deise Tavares e Thiago Biancheti, pessoas sorrindo, óculos e área interna">
            <a:extLst>
              <a:ext uri="{FF2B5EF4-FFF2-40B4-BE49-F238E27FC236}">
                <a16:creationId xmlns:a16="http://schemas.microsoft.com/office/drawing/2014/main" id="{0935BF83-7D8D-4094-A9A1-5BCC8EB9B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8386" r="55255" b="16432"/>
          <a:stretch/>
        </p:blipFill>
        <p:spPr bwMode="auto">
          <a:xfrm>
            <a:off x="7958715" y="3501613"/>
            <a:ext cx="1185285" cy="16006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39D989-40B9-4E0C-A9A8-837F513A3FE6}"/>
              </a:ext>
            </a:extLst>
          </p:cNvPr>
          <p:cNvSpPr txBox="1"/>
          <p:nvPr/>
        </p:nvSpPr>
        <p:spPr>
          <a:xfrm>
            <a:off x="7797186" y="5130928"/>
            <a:ext cx="13228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latin typeface="Arial Black" panose="020B0A04020102020204" pitchFamily="34" charset="0"/>
              </a:rPr>
              <a:t>Ronaldo </a:t>
            </a:r>
            <a:r>
              <a:rPr lang="pt-BR" sz="1050" dirty="0" err="1">
                <a:latin typeface="Arial Black" panose="020B0A04020102020204" pitchFamily="34" charset="0"/>
              </a:rPr>
              <a:t>Risseto</a:t>
            </a:r>
            <a:endParaRPr lang="pt-BR" sz="1050" dirty="0">
              <a:latin typeface="Arial Black" panose="020B0A04020102020204" pitchFamily="34" charset="0"/>
            </a:endParaRPr>
          </a:p>
          <a:p>
            <a:pPr algn="ctr"/>
            <a:r>
              <a:rPr lang="pt-BR" sz="1050" dirty="0">
                <a:latin typeface="Arial Black" panose="020B0A04020102020204" pitchFamily="34" charset="0"/>
              </a:rPr>
              <a:t>Amor Exigente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2C30842-E935-47FA-A1D0-1FF5F5CBF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11373"/>
          <a:stretch/>
        </p:blipFill>
        <p:spPr bwMode="auto">
          <a:xfrm>
            <a:off x="6628567" y="3501613"/>
            <a:ext cx="1299198" cy="16006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137AAC3-A80A-4BA2-8059-637F43DA91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3282" y="3485838"/>
            <a:ext cx="1327972" cy="161640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1E8FBE53-609E-4EBF-A61A-13482CAA2699}"/>
              </a:ext>
            </a:extLst>
          </p:cNvPr>
          <p:cNvSpPr txBox="1"/>
          <p:nvPr/>
        </p:nvSpPr>
        <p:spPr>
          <a:xfrm>
            <a:off x="2845715" y="258337"/>
            <a:ext cx="4202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Ação Informativa</a:t>
            </a:r>
            <a:endParaRPr lang="pt-B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5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315110" y="633937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MEDICAMENTOS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315110" y="1475203"/>
            <a:ext cx="8513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Nas CT de Interesse Social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não há prescrição de medicamentos</a:t>
            </a:r>
            <a:r>
              <a:rPr lang="pt-BR" sz="2400" dirty="0">
                <a:latin typeface="Arial Narrow" panose="020B0606020202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O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Responsável Técnico </a:t>
            </a:r>
            <a:r>
              <a:rPr lang="pt-BR" sz="2400" dirty="0">
                <a:latin typeface="Arial Narrow" panose="020B0606020202030204" pitchFamily="34" charset="0"/>
              </a:rPr>
              <a:t>(RT) da organização deverá se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responsabilizar </a:t>
            </a:r>
            <a:r>
              <a:rPr lang="pt-BR" sz="2400" dirty="0">
                <a:latin typeface="Arial Narrow" panose="020B0606020202030204" pitchFamily="34" charset="0"/>
              </a:rPr>
              <a:t>pelos medicamentos em uso pelos usuários.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É vedado o armazenamento de medicamentos na CT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sem prescrição médica</a:t>
            </a:r>
            <a:r>
              <a:rPr lang="pt-BR" sz="24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guarda dos medicamentos </a:t>
            </a:r>
            <a:r>
              <a:rPr lang="pt-BR" sz="2400" dirty="0">
                <a:latin typeface="Arial Narrow" panose="020B0606020202030204" pitchFamily="34" charset="0"/>
              </a:rPr>
              <a:t>controlados deverá ocorrer em local com chave, que ficara em posse do 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É vedado o estoque de medicamentos, bem como manter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dispensário </a:t>
            </a:r>
            <a:r>
              <a:rPr lang="pt-BR" sz="2400" dirty="0">
                <a:latin typeface="Arial Narrow" panose="020B0606020202030204" pitchFamily="34" charset="0"/>
              </a:rPr>
              <a:t>de medicamentos.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Dispensário:</a:t>
            </a:r>
            <a:r>
              <a:rPr lang="pt-BR" sz="2400" dirty="0">
                <a:latin typeface="Arial Narrow" panose="020B0606020202030204" pitchFamily="34" charset="0"/>
              </a:rPr>
              <a:t> o setor de fornecimento de medicamentos industrializados, privativo de pequena unidade hospitalar ou equivalente (Lei 5991/73).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Não fracionamento </a:t>
            </a:r>
            <a:r>
              <a:rPr lang="pt-BR" sz="2400" dirty="0">
                <a:latin typeface="Arial Narrow" panose="020B0606020202030204" pitchFamily="34" charset="0"/>
              </a:rPr>
              <a:t>dos medicamentos (não cortar o blister, cartela ou invólucro).</a:t>
            </a:r>
          </a:p>
        </p:txBody>
      </p:sp>
    </p:spTree>
    <p:extLst>
      <p:ext uri="{BB962C8B-B14F-4D97-AF65-F5344CB8AC3E}">
        <p14:creationId xmlns:p14="http://schemas.microsoft.com/office/powerpoint/2010/main" val="16826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1108038" y="547704"/>
            <a:ext cx="5606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REGISTRO EM PRONTUÁRIOS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484447" y="1355934"/>
            <a:ext cx="8513779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Dados pessoais (Ficha de cadastro)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Avaliação médica prévia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Termo de adesão voluntária (CT)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Relatório de atividades desenvolvidas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Registro de saídas e encaminhamentos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Registro de medicação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Registro de intercorrências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Registro de visitas familiares e ligações telefônicas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Avaliação multidisciplinar e multiprofissional periódica</a:t>
            </a:r>
          </a:p>
          <a:p>
            <a:pPr marL="800100" lvl="1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Mínimo mensalmente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Registro dos critérios de Alta (Terapêutica ou Administrativa)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 Narrow" panose="020B0606020202030204" pitchFamily="34" charset="0"/>
              </a:rPr>
              <a:t>Registro de Alta solicitada ou Evasão</a:t>
            </a:r>
          </a:p>
        </p:txBody>
      </p:sp>
    </p:spTree>
    <p:extLst>
      <p:ext uri="{BB962C8B-B14F-4D97-AF65-F5344CB8AC3E}">
        <p14:creationId xmlns:p14="http://schemas.microsoft.com/office/powerpoint/2010/main" val="389024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315110" y="588826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RESSOCIALIZAÇÃO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315110" y="1514960"/>
            <a:ext cx="851377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Construção do processo de desligamento da CT com 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conquista da autonomia e reinserção familiar</a:t>
            </a:r>
            <a:r>
              <a:rPr lang="pt-BR" sz="2400" dirty="0">
                <a:latin typeface="Arial Narrow" panose="020B0606020202030204" pitchFamily="34" charset="0"/>
              </a:rPr>
              <a:t>, de acordo com a realidade de cada indivíduo.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Promover o acesso dos usuários à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rede de qualificação e requalificação profissional</a:t>
            </a:r>
            <a:r>
              <a:rPr lang="pt-BR" sz="2400" dirty="0">
                <a:latin typeface="Arial Narrow" panose="020B0606020202030204" pitchFamily="34" charset="0"/>
              </a:rPr>
              <a:t>, com vistas à inclusão produtiva.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Atividades para reinserção social que promovam 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realização de atividades remuneradas </a:t>
            </a:r>
            <a:r>
              <a:rPr lang="pt-BR" sz="2400" dirty="0">
                <a:latin typeface="Arial Narrow" panose="020B0606020202030204" pitchFamily="34" charset="0"/>
              </a:rPr>
              <a:t>que apoiem a conquista da autonomia e do auto sustento.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Construção do processo de desligamento do serviço com encaminhamentos para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grupos de mútua ajuda e serviços de apoio a usuários de substâncias psicoativas</a:t>
            </a:r>
            <a:r>
              <a:rPr lang="pt-BR" sz="2400" dirty="0">
                <a:latin typeface="Arial Narrow" panose="020B0606020202030204" pitchFamily="34" charset="0"/>
              </a:rPr>
              <a:t>, mesmo durante o processo de acolhimento.</a:t>
            </a:r>
          </a:p>
        </p:txBody>
      </p:sp>
    </p:spTree>
    <p:extLst>
      <p:ext uri="{BB962C8B-B14F-4D97-AF65-F5344CB8AC3E}">
        <p14:creationId xmlns:p14="http://schemas.microsoft.com/office/powerpoint/2010/main" val="15076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182755" y="572190"/>
            <a:ext cx="6912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EQUIPE DA COMUNIDADE TERAPÊUTICA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315110" y="1329430"/>
            <a:ext cx="8513779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Equipe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multidisciplinar</a:t>
            </a:r>
            <a:r>
              <a:rPr lang="pt-BR" sz="24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Responsável Técnico</a:t>
            </a:r>
            <a:r>
              <a:rPr lang="pt-BR" sz="2400" b="1" dirty="0">
                <a:latin typeface="Arial Narrow" panose="020B0606020202030204" pitchFamily="34" charset="0"/>
              </a:rPr>
              <a:t> </a:t>
            </a:r>
            <a:r>
              <a:rPr lang="pt-BR" sz="2400" dirty="0">
                <a:latin typeface="Arial Narrow" panose="020B0606020202030204" pitchFamily="34" charset="0"/>
              </a:rPr>
              <a:t>(RT) com </a:t>
            </a:r>
            <a:r>
              <a:rPr lang="pt-BR" sz="2400" b="1" dirty="0">
                <a:latin typeface="Arial Narrow" panose="020B0606020202030204" pitchFamily="34" charset="0"/>
              </a:rPr>
              <a:t>formação compatível </a:t>
            </a:r>
            <a:r>
              <a:rPr lang="pt-BR" sz="2400" dirty="0">
                <a:latin typeface="Arial Narrow" panose="020B0606020202030204" pitchFamily="34" charset="0"/>
              </a:rPr>
              <a:t>e </a:t>
            </a:r>
            <a:r>
              <a:rPr lang="pt-BR" sz="2400" b="1" dirty="0">
                <a:latin typeface="Arial Narrow" panose="020B0606020202030204" pitchFamily="34" charset="0"/>
              </a:rPr>
              <a:t>experiência </a:t>
            </a:r>
            <a:r>
              <a:rPr lang="pt-BR" sz="2400" dirty="0">
                <a:latin typeface="Arial Narrow" panose="020B0606020202030204" pitchFamily="34" charset="0"/>
              </a:rPr>
              <a:t>na área da dependência química.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Profissionais da área da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Saúde e Humanas</a:t>
            </a:r>
            <a:r>
              <a:rPr lang="pt-BR" sz="2400" dirty="0">
                <a:latin typeface="Arial Narrow" panose="020B0606020202030204" pitchFamily="34" charset="0"/>
              </a:rPr>
              <a:t> (preferentemente).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Conselheiros/Monitores</a:t>
            </a:r>
            <a:r>
              <a:rPr lang="pt-BR" sz="2400" dirty="0">
                <a:latin typeface="Arial Narrow" panose="020B0606020202030204" pitchFamily="34" charset="0"/>
              </a:rPr>
              <a:t> capacitados (cursos reconhecidos).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Equipe contratada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formalmente</a:t>
            </a:r>
            <a:r>
              <a:rPr lang="pt-BR" sz="24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Número e carga horária compatível </a:t>
            </a:r>
            <a:r>
              <a:rPr lang="pt-BR" sz="2400" dirty="0">
                <a:latin typeface="Arial Narrow" panose="020B0606020202030204" pitchFamily="34" charset="0"/>
              </a:rPr>
              <a:t>com a quantidade de usuários e com as atividades a serem desenvolvidas.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Escalas de trabalho </a:t>
            </a:r>
            <a:r>
              <a:rPr lang="pt-BR" sz="2400" dirty="0">
                <a:latin typeface="Arial Narrow" panose="020B0606020202030204" pitchFamily="34" charset="0"/>
              </a:rPr>
              <a:t>que contemplem as 24 horas do dia, os 7 dias da semana.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Desenvolver estratégias de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capacitação continuada </a:t>
            </a:r>
            <a:r>
              <a:rPr lang="pt-BR" sz="2400" dirty="0">
                <a:latin typeface="Arial Narrow" panose="020B0606020202030204" pitchFamily="34" charset="0"/>
              </a:rPr>
              <a:t>para a sua equipe.</a:t>
            </a:r>
          </a:p>
        </p:txBody>
      </p:sp>
    </p:spTree>
    <p:extLst>
      <p:ext uri="{BB962C8B-B14F-4D97-AF65-F5344CB8AC3E}">
        <p14:creationId xmlns:p14="http://schemas.microsoft.com/office/powerpoint/2010/main" val="141559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315110" y="633937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DOCUMENTAÇÃO MÍNIMA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315110" y="1653581"/>
            <a:ext cx="851377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Licença </a:t>
            </a:r>
            <a:r>
              <a:rPr lang="pt-BR" sz="2400" dirty="0">
                <a:latin typeface="Arial Narrow" panose="020B0606020202030204" pitchFamily="34" charset="0"/>
              </a:rPr>
              <a:t>de funcionamento atualizada expedida pelo órgão competente de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Vigilância Sanitária</a:t>
            </a:r>
            <a:r>
              <a:rPr lang="pt-BR" sz="2400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Atestado de Vistoria fornecido pelo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Corpo de Bombeiros </a:t>
            </a:r>
            <a:r>
              <a:rPr lang="pt-BR" sz="2400" dirty="0">
                <a:latin typeface="Arial Narrow" panose="020B0606020202030204" pitchFamily="34" charset="0"/>
              </a:rPr>
              <a:t>(conforme Decreto Estadual nº. 38.069/1993) atualizado.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Estatuto </a:t>
            </a:r>
            <a:r>
              <a:rPr lang="pt-BR" sz="2400" dirty="0">
                <a:latin typeface="Arial Narrow" panose="020B0606020202030204" pitchFamily="34" charset="0"/>
              </a:rPr>
              <a:t>registrado em Cartório ou Contrato Social.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Ata de eleição e posse da atual diretoria</a:t>
            </a:r>
            <a:r>
              <a:rPr lang="pt-BR" sz="2400" dirty="0">
                <a:latin typeface="Arial Narrow" panose="020B0606020202030204" pitchFamily="34" charset="0"/>
              </a:rPr>
              <a:t>, quando cabível.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Cartão de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CNPJ: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CNAE 8711-5/03: </a:t>
            </a:r>
            <a:r>
              <a:rPr lang="pt-BR" sz="2400" dirty="0">
                <a:latin typeface="Arial Narrow" panose="020B0606020202030204" pitchFamily="34" charset="0"/>
              </a:rPr>
              <a:t>Comunidade Terapêutica de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Interesse à Saúde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 Narrow" panose="020B0606020202030204" pitchFamily="34" charset="0"/>
              </a:rPr>
              <a:t>CNAE 8720-4/99: </a:t>
            </a:r>
            <a:r>
              <a:rPr lang="pt-BR" sz="2400" dirty="0">
                <a:latin typeface="Arial Narrow" panose="020B0606020202030204" pitchFamily="34" charset="0"/>
              </a:rPr>
              <a:t>Comunidade Terapêutica de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Interesse Social </a:t>
            </a:r>
          </a:p>
        </p:txBody>
      </p:sp>
    </p:spTree>
    <p:extLst>
      <p:ext uri="{BB962C8B-B14F-4D97-AF65-F5344CB8AC3E}">
        <p14:creationId xmlns:p14="http://schemas.microsoft.com/office/powerpoint/2010/main" val="158337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315110" y="633937"/>
            <a:ext cx="323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ESTRUTURA FÍSICA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315110" y="1329430"/>
            <a:ext cx="8513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Alojamentos (individuais </a:t>
            </a:r>
            <a:r>
              <a:rPr lang="pt-BR" sz="2400">
                <a:latin typeface="Arial Narrow" panose="020B0606020202030204" pitchFamily="34" charset="0"/>
              </a:rPr>
              <a:t>ou coletivos).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Banheiro (1 para cada 6 usuários e um para equipe).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Sala de atendimento (individual e coletiva).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Área para realização de Oficinas de trabalho.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Cozinha coletiva, Refeitório e local para armazenamento de alimentos.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Lavanderia coletiva.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Almoxarifado.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Área para depósito de material de limpeza.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Área para abrigo de resíduos sólidos.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Área para realização de atividades laborais.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Área para prática de atividades desportivas.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Sala Administrativa.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Sala de Acolhimento de residentes, familiares e visitantes.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Área para arquivo dos prontuários.</a:t>
            </a:r>
          </a:p>
        </p:txBody>
      </p:sp>
    </p:spTree>
    <p:extLst>
      <p:ext uri="{BB962C8B-B14F-4D97-AF65-F5344CB8AC3E}">
        <p14:creationId xmlns:p14="http://schemas.microsoft.com/office/powerpoint/2010/main" val="327607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315110" y="633937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PARCERIAS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315110" y="1435447"/>
            <a:ext cx="851377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As Comunidades Terapêuticas poderão formalizar parceria com o poder público.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O instrumento jurídico para o estabelecimento das parcerias dar-se-ão embasados na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Lei 13.019/2014</a:t>
            </a:r>
            <a:r>
              <a:rPr lang="pt-BR" sz="2400" dirty="0">
                <a:latin typeface="Arial Narrow" panose="020B0606020202030204" pitchFamily="34" charset="0"/>
              </a:rPr>
              <a:t>, que estabelece o regime jurídico das </a:t>
            </a:r>
            <a:r>
              <a:rPr lang="pt-BR" sz="2400" b="1" dirty="0">
                <a:solidFill>
                  <a:srgbClr val="0033CC"/>
                </a:solidFill>
                <a:latin typeface="Arial Narrow" panose="020B0606020202030204" pitchFamily="34" charset="0"/>
              </a:rPr>
              <a:t>parcerias entre a administração pública e as organizações da sociedade civil. 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Ou na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Lei 8.666/1993</a:t>
            </a:r>
            <a:r>
              <a:rPr lang="pt-BR" sz="2400" dirty="0">
                <a:latin typeface="Arial Narrow" panose="020B0606020202030204" pitchFamily="34" charset="0"/>
              </a:rPr>
              <a:t>, que institui </a:t>
            </a:r>
            <a:r>
              <a:rPr lang="pt-BR" sz="2400" b="1" dirty="0">
                <a:solidFill>
                  <a:srgbClr val="0033CC"/>
                </a:solidFill>
                <a:latin typeface="Arial Narrow" panose="020B0606020202030204" pitchFamily="34" charset="0"/>
              </a:rPr>
              <a:t>normas para licitações e contratos </a:t>
            </a:r>
            <a:r>
              <a:rPr lang="pt-BR" sz="2400" dirty="0">
                <a:latin typeface="Arial Narrow" panose="020B0606020202030204" pitchFamily="34" charset="0"/>
              </a:rPr>
              <a:t>da Administração Pública e dá outras providências.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Arial Narrow" panose="020B0606020202030204" pitchFamily="34" charset="0"/>
              </a:rPr>
              <a:t>As regras para o estabelecimento das parcerias serão norteadas de acordo com cada órgão concessor.</a:t>
            </a:r>
          </a:p>
        </p:txBody>
      </p:sp>
    </p:spTree>
    <p:extLst>
      <p:ext uri="{BB962C8B-B14F-4D97-AF65-F5344CB8AC3E}">
        <p14:creationId xmlns:p14="http://schemas.microsoft.com/office/powerpoint/2010/main" val="409816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696482" y="601047"/>
            <a:ext cx="6353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Edital SENAPRED 17/2019 - Financiamento de Comunidades Terapêuticas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696482" y="2425135"/>
            <a:ext cx="454002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Prorrogação do Edital até setembro.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Manual FEBRACT para CTs.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47BC9D-4668-4840-82EF-C0B716B4F31D}"/>
              </a:ext>
            </a:extLst>
          </p:cNvPr>
          <p:cNvSpPr txBox="1"/>
          <p:nvPr/>
        </p:nvSpPr>
        <p:spPr>
          <a:xfrm>
            <a:off x="832679" y="4099853"/>
            <a:ext cx="373932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Edital de Credenciamento Público nº 17/2019 </a:t>
            </a:r>
          </a:p>
          <a:p>
            <a:pPr algn="ctr"/>
            <a:r>
              <a:rPr lang="pt-BR" sz="2400" b="1" dirty="0"/>
              <a:t>Ministério da Cidadania – SENAPRED</a:t>
            </a:r>
          </a:p>
          <a:p>
            <a:pPr algn="ctr"/>
            <a:r>
              <a:rPr lang="pt-BR" sz="2400" b="1" dirty="0"/>
              <a:t>Prorrogação 06/2020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0B45A7-67E8-4ED8-9961-D040C6C6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73" y="1908825"/>
            <a:ext cx="2901016" cy="438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6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0" y="461664"/>
            <a:ext cx="6353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Edital SENAPRED 17/2019 - Financiamento de Comunidades Terapêuticas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0BFA88C-7783-482D-93EA-FFEE7AAC3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4849" r="6600" b="54206"/>
          <a:stretch/>
        </p:blipFill>
        <p:spPr>
          <a:xfrm>
            <a:off x="827909" y="1557075"/>
            <a:ext cx="7488182" cy="50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0" y="461664"/>
            <a:ext cx="6353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Edital SENAPRED 17/2019 - Financiamento de Comunidades Terapêuticas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73897A1-3651-49BD-9672-67128AE4A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46198" r="6600" b="6465"/>
          <a:stretch/>
        </p:blipFill>
        <p:spPr>
          <a:xfrm>
            <a:off x="994418" y="1287852"/>
            <a:ext cx="7155163" cy="55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0" y="461664"/>
            <a:ext cx="706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Edital SENAPRED 17/2019 - Financiamento de Comunidades Terapêuticas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42B09B-B6E9-4497-A6B7-53D43148F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5051" r="7170" b="41616"/>
          <a:stretch/>
        </p:blipFill>
        <p:spPr>
          <a:xfrm>
            <a:off x="1321589" y="1095410"/>
            <a:ext cx="6500821" cy="57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3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0" y="547704"/>
            <a:ext cx="708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Edital SENAPRED 17/2019 - Financiamento de Comunidades Terapêuticas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42B09B-B6E9-4497-A6B7-53D43148F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57833" r="8656" b="11892"/>
          <a:stretch/>
        </p:blipFill>
        <p:spPr>
          <a:xfrm>
            <a:off x="192018" y="2002971"/>
            <a:ext cx="8787801" cy="4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F0CE57-C623-4AFE-993C-A0FF8E865401}"/>
              </a:ext>
            </a:extLst>
          </p:cNvPr>
          <p:cNvSpPr txBox="1"/>
          <p:nvPr/>
        </p:nvSpPr>
        <p:spPr>
          <a:xfrm>
            <a:off x="0" y="716092"/>
            <a:ext cx="7008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COMO FOI CONSTRUÍDO O MANUAL</a:t>
            </a:r>
          </a:p>
          <a:p>
            <a:pPr algn="ctr"/>
            <a:r>
              <a:rPr lang="pt-BR" sz="320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GRUPO DE TRABALHO - 2018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696482" y="2310090"/>
            <a:ext cx="7751033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Presidência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SJC – Secretaria da Justiça e Cidadania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COED – Coordenadoria Estadual de Políticas sobre Drogas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CVS – Centro de Vigilância Sanitária Estadual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CRF – Conselho Regional de Farmácia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FEBRACT – Federação Brasileira de Comunidades Terapêuticas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Amor Exigente</a:t>
            </a:r>
          </a:p>
        </p:txBody>
      </p:sp>
    </p:spTree>
    <p:extLst>
      <p:ext uri="{BB962C8B-B14F-4D97-AF65-F5344CB8AC3E}">
        <p14:creationId xmlns:p14="http://schemas.microsoft.com/office/powerpoint/2010/main" val="161751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192156" y="1436003"/>
            <a:ext cx="8733183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sz="2400" dirty="0">
                <a:latin typeface="Arial Narrow" panose="020B0606020202030204" pitchFamily="34" charset="0"/>
              </a:rPr>
              <a:t>Acolhimento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VOLUNTÁRIO </a:t>
            </a:r>
            <a:r>
              <a:rPr lang="pt-BR" sz="2400" dirty="0">
                <a:latin typeface="Arial Narrow" panose="020B0606020202030204" pitchFamily="34" charset="0"/>
              </a:rPr>
              <a:t>de</a:t>
            </a:r>
            <a:r>
              <a:rPr lang="pt-B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DEPENDENTES QUÍMICOS</a:t>
            </a:r>
            <a:r>
              <a:rPr lang="pt-B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Critérios de admissão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, readmissão e permanência definidos.</a:t>
            </a:r>
            <a:endParaRPr lang="pt-BR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Possibilidade de abandono </a:t>
            </a: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da CT sem constrangimento por parte da equipe.</a:t>
            </a:r>
            <a:endParaRPr lang="pt-BR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</a:rPr>
              <a:t>Modelo</a:t>
            </a:r>
            <a:r>
              <a:rPr lang="pt-BR" altLang="pt-B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psicossocial </a:t>
            </a:r>
            <a:r>
              <a:rPr lang="pt-BR" altLang="pt-B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papéis sociais e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gestão compartilhada </a:t>
            </a:r>
            <a:r>
              <a:rPr lang="pt-BR" altLang="pt-BR" sz="2400" dirty="0">
                <a:latin typeface="Arial Narrow" panose="020B0606020202030204" pitchFamily="34" charset="0"/>
                <a:sym typeface="Wingdings" panose="05000000000000000000" pitchFamily="2" charset="2"/>
              </a:rPr>
              <a:t>como elemento terapêutico.</a:t>
            </a:r>
            <a:endParaRPr lang="pt-BR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</a:rPr>
              <a:t>Recuperação </a:t>
            </a:r>
            <a:r>
              <a:rPr lang="pt-BR" altLang="pt-BR" sz="2400" dirty="0" err="1">
                <a:latin typeface="Arial Narrow" panose="020B0606020202030204" pitchFamily="34" charset="0"/>
              </a:rPr>
              <a:t>bio</a:t>
            </a:r>
            <a:r>
              <a:rPr lang="pt-BR" altLang="pt-BR" sz="2400" dirty="0">
                <a:latin typeface="Arial Narrow" panose="020B0606020202030204" pitchFamily="34" charset="0"/>
              </a:rPr>
              <a:t>-psico-social,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abstinência como meio</a:t>
            </a:r>
            <a:r>
              <a:rPr lang="pt-BR" altLang="pt-BR" sz="2400" dirty="0">
                <a:latin typeface="Arial Narrow" panose="020B0606020202030204" pitchFamily="34" charset="0"/>
              </a:rPr>
              <a:t>, não como único fim.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Respeito à </a:t>
            </a:r>
            <a:r>
              <a:rPr lang="pt-B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orientação religiosa e sexual.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Garantia dos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Direitos Humanos.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1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Ações norteadas por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Projeto Terapêutico </a:t>
            </a:r>
            <a:r>
              <a:rPr lang="pt-BR" altLang="pt-B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e por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Plano de Atendimento Singular - PAS.</a:t>
            </a:r>
            <a:endParaRPr lang="pt-BR" altLang="pt-BR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3134D78-30FA-495F-966F-533A35BF8AE1}"/>
              </a:ext>
            </a:extLst>
          </p:cNvPr>
          <p:cNvSpPr txBox="1"/>
          <p:nvPr/>
        </p:nvSpPr>
        <p:spPr>
          <a:xfrm>
            <a:off x="463826" y="461509"/>
            <a:ext cx="6814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O CONCEITO DE </a:t>
            </a:r>
          </a:p>
          <a:p>
            <a:pPr algn="ctr"/>
            <a:r>
              <a:rPr lang="pt-BR" sz="3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COMUNIDADE TERAPÊUTICA</a:t>
            </a:r>
          </a:p>
        </p:txBody>
      </p:sp>
    </p:spTree>
    <p:extLst>
      <p:ext uri="{BB962C8B-B14F-4D97-AF65-F5344CB8AC3E}">
        <p14:creationId xmlns:p14="http://schemas.microsoft.com/office/powerpoint/2010/main" val="27307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3F053C-0BAB-4590-AA64-80D66CE886B2}"/>
              </a:ext>
            </a:extLst>
          </p:cNvPr>
          <p:cNvSpPr txBox="1"/>
          <p:nvPr/>
        </p:nvSpPr>
        <p:spPr>
          <a:xfrm>
            <a:off x="0" y="-1"/>
            <a:ext cx="7277981" cy="461665"/>
          </a:xfrm>
          <a:prstGeom prst="rect">
            <a:avLst/>
          </a:prstGeom>
          <a:gradFill>
            <a:gsLst>
              <a:gs pos="39000">
                <a:schemeClr val="tx1"/>
              </a:gs>
              <a:gs pos="100000">
                <a:srgbClr val="FF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MANUAL COMUNIDADES TERAPÊUTICAS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9B7A79-EBB9-4660-B510-FC1A036F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81" y="-1"/>
            <a:ext cx="1866020" cy="10954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1C8838C-A36B-4E8B-986D-EAB174070371}"/>
              </a:ext>
            </a:extLst>
          </p:cNvPr>
          <p:cNvSpPr txBox="1"/>
          <p:nvPr/>
        </p:nvSpPr>
        <p:spPr>
          <a:xfrm>
            <a:off x="192156" y="1436003"/>
            <a:ext cx="873318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800100">
              <a:spcBef>
                <a:spcPct val="0"/>
              </a:spcBef>
              <a:spcAft>
                <a:spcPts val="3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</a:rPr>
              <a:t>Solicitar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voluntariamente</a:t>
            </a:r>
            <a:r>
              <a:rPr lang="pt-BR" altLang="pt-BR" sz="2400" dirty="0">
                <a:latin typeface="Arial Narrow" panose="020B0606020202030204" pitchFamily="34" charset="0"/>
              </a:rPr>
              <a:t> o ingresso.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3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</a:rPr>
              <a:t>Apresentar evidência de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problemas</a:t>
            </a:r>
            <a:r>
              <a:rPr lang="pt-BR" altLang="pt-BR" sz="2400" dirty="0">
                <a:latin typeface="Arial Narrow" panose="020B0606020202030204" pitchFamily="34" charset="0"/>
              </a:rPr>
              <a:t> decorrentes do uso de substâncias psicoativas (</a:t>
            </a:r>
            <a:r>
              <a:rPr lang="pt-BR" altLang="pt-BR" sz="2400" dirty="0" err="1">
                <a:latin typeface="Arial Narrow" panose="020B0606020202030204" pitchFamily="34" charset="0"/>
              </a:rPr>
              <a:t>SPAs</a:t>
            </a:r>
            <a:r>
              <a:rPr lang="pt-BR" altLang="pt-BR" sz="2400" dirty="0">
                <a:latin typeface="Arial Narrow" panose="020B0606020202030204" pitchFamily="34" charset="0"/>
              </a:rPr>
              <a:t>).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3000"/>
              </a:spcAft>
              <a:buChar char="•"/>
            </a:pP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Idade.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3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</a:rPr>
              <a:t>Identidade de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gênero</a:t>
            </a:r>
            <a:r>
              <a:rPr lang="pt-BR" altLang="pt-BR" sz="2400" dirty="0">
                <a:latin typeface="Arial Narrow" panose="020B0606020202030204" pitchFamily="34" charset="0"/>
              </a:rPr>
              <a:t>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3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</a:rPr>
              <a:t>Não apresentar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sintomas psicóticos</a:t>
            </a:r>
            <a:r>
              <a:rPr lang="pt-BR" altLang="pt-BR" sz="2400" dirty="0">
                <a:latin typeface="Arial Narrow" panose="020B0606020202030204" pitchFamily="34" charset="0"/>
              </a:rPr>
              <a:t>, sinais de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intoxicação aguda </a:t>
            </a:r>
            <a:r>
              <a:rPr lang="pt-BR" altLang="pt-BR" sz="2400" dirty="0">
                <a:latin typeface="Arial Narrow" panose="020B0606020202030204" pitchFamily="34" charset="0"/>
              </a:rPr>
              <a:t>ou de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síndrome de abstinência grave</a:t>
            </a:r>
            <a:r>
              <a:rPr lang="pt-BR" altLang="pt-BR" sz="2400" dirty="0">
                <a:latin typeface="Arial Narrow" panose="020B0606020202030204" pitchFamily="34" charset="0"/>
              </a:rPr>
              <a:t>, assim como níveis de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comprometimento cognitivo grave</a:t>
            </a:r>
            <a:r>
              <a:rPr lang="pt-BR" altLang="pt-BR" sz="2400" dirty="0">
                <a:latin typeface="Arial Narrow" panose="020B0606020202030204" pitchFamily="34" charset="0"/>
              </a:rPr>
              <a:t>.</a:t>
            </a:r>
          </a:p>
          <a:p>
            <a:pPr marL="171450" lvl="1" indent="-171450" defTabSz="800100">
              <a:spcBef>
                <a:spcPct val="0"/>
              </a:spcBef>
              <a:spcAft>
                <a:spcPts val="3000"/>
              </a:spcAft>
              <a:buChar char="•"/>
            </a:pPr>
            <a:r>
              <a:rPr lang="pt-BR" altLang="pt-BR" sz="2400" dirty="0">
                <a:latin typeface="Arial Narrow" panose="020B0606020202030204" pitchFamily="34" charset="0"/>
              </a:rPr>
              <a:t>Portadores de </a:t>
            </a:r>
            <a:r>
              <a:rPr lang="pt-BR" altLang="pt-B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necessidades especiais, gestantes e mães nutrizes</a:t>
            </a:r>
            <a:r>
              <a:rPr lang="pt-BR" altLang="pt-BR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3134D78-30FA-495F-966F-533A35BF8AE1}"/>
              </a:ext>
            </a:extLst>
          </p:cNvPr>
          <p:cNvSpPr txBox="1"/>
          <p:nvPr/>
        </p:nvSpPr>
        <p:spPr>
          <a:xfrm>
            <a:off x="463826" y="461509"/>
            <a:ext cx="6814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CRITÉRIOS DE ADMISSÃO</a:t>
            </a:r>
          </a:p>
        </p:txBody>
      </p:sp>
    </p:spTree>
    <p:extLst>
      <p:ext uri="{BB962C8B-B14F-4D97-AF65-F5344CB8AC3E}">
        <p14:creationId xmlns:p14="http://schemas.microsoft.com/office/powerpoint/2010/main" val="14464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977</Words>
  <Application>Microsoft Office PowerPoint</Application>
  <PresentationFormat>Apresentação na tela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Narrow</vt:lpstr>
      <vt:lpstr>Arial Rounded MT Bold</vt:lpstr>
      <vt:lpstr>Berlin Sans FB Demi</vt:lpstr>
      <vt:lpstr>Calibri</vt:lpstr>
      <vt:lpstr>Calibri Light</vt:lpstr>
      <vt:lpstr>Futura Bk BT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 Kurlander</dc:creator>
  <cp:lastModifiedBy>Pablo Kurlander</cp:lastModifiedBy>
  <cp:revision>20</cp:revision>
  <dcterms:created xsi:type="dcterms:W3CDTF">2020-05-18T10:41:43Z</dcterms:created>
  <dcterms:modified xsi:type="dcterms:W3CDTF">2020-07-16T18:29:19Z</dcterms:modified>
</cp:coreProperties>
</file>